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87" r:id="rId6"/>
    <p:sldId id="289" r:id="rId7"/>
    <p:sldId id="290" r:id="rId8"/>
    <p:sldId id="288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Distributed Stream Processing with Apache Spark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Stream 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The discipline and related set of techniques used to extract information from unbounded data</a:t>
            </a:r>
          </a:p>
          <a:p>
            <a:endParaRPr lang="en-IN" dirty="0"/>
          </a:p>
          <a:p>
            <a:r>
              <a:rPr lang="en-IN" dirty="0" smtClean="0"/>
              <a:t>Unbounded data (as per Tyler </a:t>
            </a:r>
            <a:r>
              <a:rPr lang="en-IN" dirty="0" err="1" smtClean="0"/>
              <a:t>Akidau</a:t>
            </a:r>
            <a:r>
              <a:rPr lang="en-IN" dirty="0" smtClean="0"/>
              <a:t>)</a:t>
            </a:r>
          </a:p>
          <a:p>
            <a:pPr lvl="1"/>
            <a:r>
              <a:rPr lang="en-IN" dirty="0" smtClean="0"/>
              <a:t>A type of dataset that is infinite in size (at least theoretically)</a:t>
            </a:r>
          </a:p>
          <a:p>
            <a:pPr lvl="1"/>
            <a:r>
              <a:rPr lang="en-IN" dirty="0" smtClean="0"/>
              <a:t>Information systems are built on hardware with finite resources like memory and storage, they cannot hold unbounded datasets</a:t>
            </a:r>
          </a:p>
          <a:p>
            <a:pPr lvl="1"/>
            <a:r>
              <a:rPr lang="en-IN" dirty="0" smtClean="0"/>
              <a:t>Data is received at the processing system in form of flow of events over time  - as streams of data</a:t>
            </a:r>
          </a:p>
          <a:p>
            <a:pPr lvl="1"/>
            <a:endParaRPr lang="en-IN" dirty="0"/>
          </a:p>
          <a:p>
            <a:pPr marL="457200" lvl="1" indent="0">
              <a:buNone/>
            </a:pPr>
            <a:endParaRPr lang="en-IN" dirty="0" smtClean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Unbounded data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4191000"/>
            <a:ext cx="4232233" cy="1443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77400" y="57150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dzone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 </a:t>
            </a:r>
            <a:r>
              <a:rPr lang="en-IN" dirty="0" smtClean="0"/>
              <a:t>Processing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0291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Processing </a:t>
            </a:r>
          </a:p>
          <a:p>
            <a:pPr lvl="1"/>
            <a:r>
              <a:rPr lang="en-IN" dirty="0" smtClean="0"/>
              <a:t>Concerned with processing of data as it arrives to the system </a:t>
            </a:r>
          </a:p>
          <a:p>
            <a:pPr lvl="1"/>
            <a:r>
              <a:rPr lang="en-IN" dirty="0" smtClean="0"/>
              <a:t>Stream processors runs constantly for as long as the stream is delivering the new data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Theoretically , forever</a:t>
            </a:r>
          </a:p>
          <a:p>
            <a:endParaRPr lang="en-IN" dirty="0"/>
          </a:p>
          <a:p>
            <a:r>
              <a:rPr lang="en-IN" dirty="0" smtClean="0"/>
              <a:t>“Time” </a:t>
            </a:r>
          </a:p>
          <a:p>
            <a:pPr lvl="1"/>
            <a:r>
              <a:rPr lang="en-IN" dirty="0" smtClean="0"/>
              <a:t>Stream processing program assumes input is potentially infinite in size and observed over time</a:t>
            </a:r>
          </a:p>
          <a:p>
            <a:pPr lvl="1"/>
            <a:r>
              <a:rPr lang="en-IN" dirty="0" smtClean="0"/>
              <a:t>Data at rest is data from past – initially was stream of data collected over time into storage</a:t>
            </a:r>
          </a:p>
          <a:p>
            <a:pPr lvl="1"/>
            <a:r>
              <a:rPr lang="en-IN" dirty="0" smtClean="0"/>
              <a:t>Data in motion needs to take time difference into consideration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Event time and processing time </a:t>
            </a:r>
          </a:p>
          <a:p>
            <a:pPr lvl="1"/>
            <a:r>
              <a:rPr lang="en-IN" dirty="0" smtClean="0"/>
              <a:t>Becomes more important when need to correlate, order or aggregate event </a:t>
            </a:r>
            <a:r>
              <a:rPr lang="en-IN" dirty="0" err="1" smtClean="0"/>
              <a:t>wrt</a:t>
            </a:r>
            <a:r>
              <a:rPr lang="en-IN" dirty="0" smtClean="0"/>
              <a:t> another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Uncertainty </a:t>
            </a:r>
          </a:p>
          <a:p>
            <a:pPr lvl="1"/>
            <a:r>
              <a:rPr lang="en-IN" dirty="0" smtClean="0"/>
              <a:t>No assumptions are made on the throughput at which events are received</a:t>
            </a:r>
          </a:p>
          <a:p>
            <a:pPr lvl="1"/>
            <a:r>
              <a:rPr lang="en-IN" dirty="0" smtClean="0"/>
              <a:t>Needs to match up with sudden arrival of input with computing resources necessary to process </a:t>
            </a:r>
          </a:p>
          <a:p>
            <a:pPr lvl="1"/>
            <a:r>
              <a:rPr lang="en-IN" dirty="0" smtClean="0"/>
              <a:t>If not planned, might face delays, resource constriction, of failure</a:t>
            </a:r>
          </a:p>
          <a:p>
            <a:pPr lvl="1"/>
            <a:r>
              <a:rPr lang="en-IN" dirty="0" smtClean="0"/>
              <a:t>Dealing with this uncertainty in future in critical aspect of streaming </a:t>
            </a:r>
            <a:r>
              <a:rPr lang="en-IN" dirty="0" smtClean="0"/>
              <a:t>processing 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Factors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297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Distributed Stream 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Distributed processing </a:t>
            </a:r>
          </a:p>
          <a:p>
            <a:pPr lvl="1"/>
            <a:r>
              <a:rPr lang="en-IN" dirty="0" smtClean="0"/>
              <a:t>Batch processing has access to complete dataset , with streams only small portion of dataset is available at any time </a:t>
            </a:r>
          </a:p>
          <a:p>
            <a:pPr lvl="1"/>
            <a:r>
              <a:rPr lang="en-IN" dirty="0" smtClean="0"/>
              <a:t>Becomes more aggravated in distributed system, input stream is further divided into partitions and resides on different nodes in system </a:t>
            </a:r>
          </a:p>
          <a:p>
            <a:pPr lvl="1"/>
            <a:r>
              <a:rPr lang="en-IN" dirty="0" smtClean="0">
                <a:solidFill>
                  <a:srgbClr val="FF0000"/>
                </a:solidFill>
              </a:rPr>
              <a:t>Needs to provide an abstraction that hides complexity from user!</a:t>
            </a:r>
          </a:p>
          <a:p>
            <a:pPr marL="457200" lvl="1" indent="0">
              <a:buNone/>
            </a:pPr>
            <a:endParaRPr lang="en-IN" dirty="0" smtClean="0">
              <a:solidFill>
                <a:srgbClr val="FF0000"/>
              </a:solidFill>
            </a:endParaRPr>
          </a:p>
          <a:p>
            <a:r>
              <a:rPr lang="en-IN" dirty="0" smtClean="0"/>
              <a:t>Stateful Stream Processing</a:t>
            </a:r>
          </a:p>
          <a:p>
            <a:pPr lvl="1"/>
            <a:r>
              <a:rPr lang="en-IN" dirty="0" smtClean="0"/>
              <a:t>Poses additional burdens on the distributed stream processing system</a:t>
            </a:r>
          </a:p>
          <a:p>
            <a:pPr lvl="1"/>
            <a:r>
              <a:rPr lang="en-IN" dirty="0" smtClean="0"/>
              <a:t>Need to ensure that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state is preserved over the time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data consistency guarantees, even in case of partial system failures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endParaRPr lang="en-IN" dirty="0" smtClean="0"/>
          </a:p>
          <a:p>
            <a:endParaRPr lang="en-I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Necessity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10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Apache Spark as a Solution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Fast, reliable and fault-tolerant distributed computing framework for large scale data processing</a:t>
            </a:r>
          </a:p>
          <a:p>
            <a:r>
              <a:rPr lang="en-IN" dirty="0" smtClean="0"/>
              <a:t>A unified analytics engine offering both batch and streaming capabilities </a:t>
            </a:r>
          </a:p>
          <a:p>
            <a:r>
              <a:rPr lang="en-IN" dirty="0"/>
              <a:t>Developers needs to learn only one new paradigm for both ways of data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With compatible polyglot APIs approach in Scala, Java, Python and R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 unified engine for data processing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3547671"/>
            <a:ext cx="5719763" cy="18799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36100" y="5632111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oreilly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9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Evolution of Spark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First Wave : Functional APIs</a:t>
            </a:r>
          </a:p>
          <a:p>
            <a:pPr lvl="1"/>
            <a:r>
              <a:rPr lang="en-IN" dirty="0" smtClean="0"/>
              <a:t>Early days, known for novel use of memory and functional APIs</a:t>
            </a:r>
          </a:p>
          <a:p>
            <a:pPr lvl="1"/>
            <a:r>
              <a:rPr lang="en-IN" dirty="0" smtClean="0"/>
              <a:t>Use of in-memory model for data processing resulted into faster data processing</a:t>
            </a:r>
          </a:p>
          <a:p>
            <a:pPr lvl="1"/>
            <a:r>
              <a:rPr lang="en-IN" dirty="0" smtClean="0"/>
              <a:t>Core abstraction Resilient Distributed Dataset (RDD) brought a rich functional programming model abscising the complexities of distributed data processing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Transformations and actions</a:t>
            </a:r>
          </a:p>
          <a:p>
            <a:endParaRPr lang="en-IN" dirty="0" smtClean="0"/>
          </a:p>
          <a:p>
            <a:r>
              <a:rPr lang="en-IN" dirty="0" smtClean="0"/>
              <a:t>Second Wave : SQL</a:t>
            </a:r>
          </a:p>
          <a:p>
            <a:pPr lvl="1"/>
            <a:r>
              <a:rPr lang="en-IN" dirty="0" smtClean="0"/>
              <a:t>Second game changer was introduction of Spark SQL , </a:t>
            </a:r>
            <a:r>
              <a:rPr lang="en-IN" dirty="0" err="1" smtClean="0"/>
              <a:t>DataFrames</a:t>
            </a:r>
            <a:r>
              <a:rPr lang="en-IN" dirty="0" smtClean="0"/>
              <a:t> ( and Datasets) APIs</a:t>
            </a:r>
          </a:p>
          <a:p>
            <a:pPr lvl="1"/>
            <a:r>
              <a:rPr lang="en-IN" dirty="0" smtClean="0"/>
              <a:t>Adds SQL support to any dataset that has schema</a:t>
            </a:r>
          </a:p>
          <a:p>
            <a:pPr lvl="1"/>
            <a:r>
              <a:rPr lang="en-IN" dirty="0" smtClean="0"/>
              <a:t>Possible to query CSV, Parquet or JSON dataset similar to a SQL database</a:t>
            </a:r>
          </a:p>
          <a:p>
            <a:pPr lvl="1"/>
            <a:r>
              <a:rPr lang="en-IN" dirty="0" smtClean="0"/>
              <a:t>Lowered barriers for adaption – data scientists, business analysts can use it easily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waves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65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 smtClean="0"/>
              <a:t>Consists of </a:t>
            </a:r>
          </a:p>
          <a:p>
            <a:pPr lvl="1"/>
            <a:r>
              <a:rPr lang="en-US" dirty="0" smtClean="0"/>
              <a:t>core engine</a:t>
            </a:r>
          </a:p>
          <a:p>
            <a:pPr lvl="1"/>
            <a:r>
              <a:rPr lang="en-US" dirty="0" smtClean="0"/>
              <a:t>a set of abstractions built on top of it (horizontally)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ibraries that use abstractions to address a domain (vertically)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794" y="3276600"/>
            <a:ext cx="455295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6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Tale of Two APIs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Spark Streaming </a:t>
            </a:r>
          </a:p>
          <a:p>
            <a:pPr lvl="1"/>
            <a:r>
              <a:rPr lang="en-IN" dirty="0" smtClean="0"/>
              <a:t>First streaming engine based on distributed capabilities of Spark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Spark 0.7.0 release in Feb 2013</a:t>
            </a:r>
          </a:p>
          <a:p>
            <a:pPr lvl="1"/>
            <a:r>
              <a:rPr lang="en-IN" dirty="0" smtClean="0"/>
              <a:t>Based on simple but powerful premise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Apply Sparks distributed computing capabilities to stream processing by transforming continuous streams of data into discrete data collections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Micro batching!</a:t>
            </a:r>
          </a:p>
          <a:p>
            <a:pPr lvl="1"/>
            <a:r>
              <a:rPr lang="en-IN" dirty="0" smtClean="0"/>
              <a:t>Uses same functional programming paradigm as Spark core but introduces a new abstraction </a:t>
            </a:r>
          </a:p>
          <a:p>
            <a:pPr lvl="1"/>
            <a:r>
              <a:rPr lang="en-IN" dirty="0" smtClean="0"/>
              <a:t>Discretized streams – exposes a programming model to operate on data in stream</a:t>
            </a:r>
          </a:p>
          <a:p>
            <a:endParaRPr lang="en-IN" dirty="0"/>
          </a:p>
          <a:p>
            <a:r>
              <a:rPr lang="en-IN" dirty="0" smtClean="0"/>
              <a:t>Structured Streaming </a:t>
            </a:r>
          </a:p>
          <a:p>
            <a:pPr lvl="1"/>
            <a:r>
              <a:rPr lang="en-IN" dirty="0" smtClean="0"/>
              <a:t>Stream processor built on top of Spark SQL abstractions</a:t>
            </a:r>
          </a:p>
          <a:p>
            <a:pPr lvl="1"/>
            <a:r>
              <a:rPr lang="en-IN" dirty="0" smtClean="0"/>
              <a:t>Extends Dataset and </a:t>
            </a:r>
            <a:r>
              <a:rPr lang="en-IN" dirty="0" err="1" smtClean="0"/>
              <a:t>DataFrame</a:t>
            </a:r>
            <a:r>
              <a:rPr lang="en-IN" dirty="0" smtClean="0"/>
              <a:t> APIs with streaming capabilities </a:t>
            </a:r>
          </a:p>
          <a:p>
            <a:pPr lvl="1"/>
            <a:r>
              <a:rPr lang="en-IN" dirty="0" smtClean="0"/>
              <a:t>Adopts schema oriented transformation model – structured part in name </a:t>
            </a:r>
          </a:p>
          <a:p>
            <a:pPr lvl="1"/>
            <a:r>
              <a:rPr lang="en-IN" dirty="0" smtClean="0"/>
              <a:t>Inherits optimizations implemented in Spark SQL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Introduced in 2017 with Spark 2.2 release</a:t>
            </a:r>
          </a:p>
          <a:p>
            <a:pPr lvl="1"/>
            <a:r>
              <a:rPr lang="en-IN" dirty="0" smtClean="0">
                <a:solidFill>
                  <a:srgbClr val="FF0000"/>
                </a:solidFill>
              </a:rPr>
              <a:t>Still evolving fast with each new version of Spark!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Spark Streaming and Structured Streaming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641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914400"/>
            <a:ext cx="784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</a:t>
            </a:r>
          </a:p>
          <a:p>
            <a:r>
              <a:rPr lang="en-US" dirty="0" smtClean="0"/>
              <a:t>Stream Processing with Apache Spark </a:t>
            </a:r>
          </a:p>
          <a:p>
            <a:r>
              <a:rPr lang="en-US" dirty="0" smtClean="0"/>
              <a:t>Mastering Structured Streaming and Spark Streaming </a:t>
            </a:r>
          </a:p>
          <a:p>
            <a:r>
              <a:rPr lang="en-US" dirty="0" smtClean="0"/>
              <a:t>By  Gerard Maas and Francois </a:t>
            </a:r>
            <a:r>
              <a:rPr lang="en-US" dirty="0" err="1" smtClean="0"/>
              <a:t>Garillot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3210</TotalTime>
  <Words>695</Words>
  <Application>Microsoft Office PowerPoint</Application>
  <PresentationFormat>Widescreen</PresentationFormat>
  <Paragraphs>95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Distributed Stream Processing with Apache Spark</vt:lpstr>
      <vt:lpstr>Stream Processing</vt:lpstr>
      <vt:lpstr>Stream Processing (2)</vt:lpstr>
      <vt:lpstr>Distributed Stream Processing</vt:lpstr>
      <vt:lpstr>Apache Spark as a Solution</vt:lpstr>
      <vt:lpstr>Evolution of Spark </vt:lpstr>
      <vt:lpstr>Spark Components</vt:lpstr>
      <vt:lpstr>Tale of Two APIs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2021-08-29T03:59:50Z</dcterms:modified>
</cp:coreProperties>
</file>

<file path=docProps/thumbnail.jpeg>
</file>